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9F5E377-5247-4E23-BBDE-C03EC1B10A04}" type="datetimeFigureOut">
              <a:rPr lang="en-US" smtClean="0"/>
              <a:t>12/18/2024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C5603C6A-1B33-48F6-8363-3BF27A1DE14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F5E377-5247-4E23-BBDE-C03EC1B10A0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603C6A-1B33-48F6-8363-3BF27A1DE1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9F5E377-5247-4E23-BBDE-C03EC1B10A04}" type="datetimeFigureOut">
              <a:rPr lang="en-US" smtClean="0"/>
              <a:t>12/18/2024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C5603C6A-1B33-48F6-8363-3BF27A1DE14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9F5E377-5247-4E23-BBDE-C03EC1B10A0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5603C6A-1B33-48F6-8363-3BF27A1DE145}"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9F5E377-5247-4E23-BBDE-C03EC1B10A04}" type="datetimeFigureOut">
              <a:rPr lang="en-US" smtClean="0"/>
              <a:t>12/18/2024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C5603C6A-1B33-48F6-8363-3BF27A1DE145}"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9F5E377-5247-4E23-BBDE-C03EC1B10A04}" type="datetimeFigureOut">
              <a:rPr lang="en-US" smtClean="0"/>
              <a:t>12/18/2024</a:t>
            </a:fld>
            <a:endParaRPr lang="en-US"/>
          </a:p>
        </p:txBody>
      </p:sp>
      <p:sp>
        <p:nvSpPr>
          <p:cNvPr id="10" name="Slide Number Placeholder 9"/>
          <p:cNvSpPr>
            <a:spLocks noGrp="1"/>
          </p:cNvSpPr>
          <p:nvPr>
            <p:ph type="sldNum" sz="quarter" idx="16"/>
          </p:nvPr>
        </p:nvSpPr>
        <p:spPr/>
        <p:txBody>
          <a:bodyPr rtlCol="0"/>
          <a:lstStyle/>
          <a:p>
            <a:fld id="{C5603C6A-1B33-48F6-8363-3BF27A1DE145}"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9F5E377-5247-4E23-BBDE-C03EC1B10A04}" type="datetimeFigureOut">
              <a:rPr lang="en-US" smtClean="0"/>
              <a:t>12/18/2024</a:t>
            </a:fld>
            <a:endParaRPr lang="en-US"/>
          </a:p>
        </p:txBody>
      </p:sp>
      <p:sp>
        <p:nvSpPr>
          <p:cNvPr id="12" name="Slide Number Placeholder 11"/>
          <p:cNvSpPr>
            <a:spLocks noGrp="1"/>
          </p:cNvSpPr>
          <p:nvPr>
            <p:ph type="sldNum" sz="quarter" idx="16"/>
          </p:nvPr>
        </p:nvSpPr>
        <p:spPr/>
        <p:txBody>
          <a:bodyPr rtlCol="0"/>
          <a:lstStyle/>
          <a:p>
            <a:fld id="{C5603C6A-1B33-48F6-8363-3BF27A1DE145}"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F5E377-5247-4E23-BBDE-C03EC1B10A04}"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C5603C6A-1B33-48F6-8363-3BF27A1DE1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F5E377-5247-4E23-BBDE-C03EC1B10A04}"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C5603C6A-1B33-48F6-8363-3BF27A1DE1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9F5E377-5247-4E23-BBDE-C03EC1B10A0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C5603C6A-1B33-48F6-8363-3BF27A1DE145}"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F9F5E377-5247-4E23-BBDE-C03EC1B10A04}" type="datetimeFigureOut">
              <a:rPr lang="en-US" smtClean="0"/>
              <a:t>12/18/2024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C5603C6A-1B33-48F6-8363-3BF27A1DE145}"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9F5E377-5247-4E23-BBDE-C03EC1B10A04}" type="datetimeFigureOut">
              <a:rPr lang="en-US" smtClean="0"/>
              <a:t>12/18/2024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5603C6A-1B33-48F6-8363-3BF27A1DE14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What is a Questionnaire</a:t>
            </a:r>
            <a:r>
              <a:rPr lang="en-US" b="1" dirty="0" smtClean="0"/>
              <a:t>?</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Types of questions in a questionnaire</a:t>
            </a:r>
            <a:endParaRPr lang="en-US" dirty="0"/>
          </a:p>
        </p:txBody>
      </p:sp>
      <p:sp>
        <p:nvSpPr>
          <p:cNvPr id="3" name="Content Placeholder 2"/>
          <p:cNvSpPr>
            <a:spLocks noGrp="1"/>
          </p:cNvSpPr>
          <p:nvPr>
            <p:ph sz="quarter" idx="1"/>
          </p:nvPr>
        </p:nvSpPr>
        <p:spPr/>
        <p:txBody>
          <a:bodyPr>
            <a:normAutofit fontScale="77500" lnSpcReduction="20000"/>
          </a:bodyPr>
          <a:lstStyle/>
          <a:p>
            <a:pPr algn="just"/>
            <a:r>
              <a:rPr lang="en-US" dirty="0" smtClean="0"/>
              <a:t>You </a:t>
            </a:r>
            <a:r>
              <a:rPr lang="en-US" dirty="0"/>
              <a:t>can use multiple question types in a questionnaire. Using various question types can help increase responses to your research questionnaire as they tend to keep participants more engaged. The best customer satisfaction survey templates are the most commonly used for better insights and decision-making.</a:t>
            </a:r>
          </a:p>
          <a:p>
            <a:pPr algn="just"/>
            <a:r>
              <a:rPr lang="en-US" dirty="0"/>
              <a:t>Some of the widely used types of questions are:</a:t>
            </a:r>
          </a:p>
          <a:p>
            <a:pPr algn="just"/>
            <a:r>
              <a:rPr lang="en-US" b="1" dirty="0"/>
              <a:t>Open-Ended Questions:</a:t>
            </a:r>
            <a:r>
              <a:rPr lang="en-US" dirty="0"/>
              <a:t> Open-ended questions help collect qualitative data in a questionnaire where the respondent can answer in a free form with little to no restrictions.</a:t>
            </a:r>
          </a:p>
          <a:p>
            <a:pPr algn="just"/>
            <a:r>
              <a:rPr lang="en-US" b="1" dirty="0"/>
              <a:t>Dichotomous Questions: </a:t>
            </a:r>
            <a:r>
              <a:rPr lang="en-US" dirty="0"/>
              <a:t>The dichotomous question is generally a “yes/no” close-ended question. This question is usually used in case of the need for necessary validation. It is the most natural form of a questionnaire.</a:t>
            </a:r>
          </a:p>
          <a:p>
            <a:pPr algn="just">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62500" lnSpcReduction="20000"/>
          </a:bodyPr>
          <a:lstStyle/>
          <a:p>
            <a:pPr algn="just"/>
            <a:r>
              <a:rPr lang="en-US" b="1" dirty="0" smtClean="0"/>
              <a:t>Multiple-Choice Questions:</a:t>
            </a:r>
            <a:r>
              <a:rPr lang="en-US" dirty="0" smtClean="0"/>
              <a:t> Multiple-choice questions are a close-ended question type in which a respondent has to select one (single-select multiple-choice question) or many (multi-select multiple choice question) responses from a given list of options. The multiple-choice question consists of an incomplete stem (question), right answer or answers, incorrect answers, close alternatives, and </a:t>
            </a:r>
            <a:r>
              <a:rPr lang="en-US" dirty="0" err="1" smtClean="0"/>
              <a:t>distractors</a:t>
            </a:r>
            <a:r>
              <a:rPr lang="en-US" dirty="0" smtClean="0"/>
              <a:t>. Of course, not all multiple-choice questions have all of the answer types. For example, you probably won’t have the wrong or right answers if you’re looking for customer opinion.</a:t>
            </a:r>
          </a:p>
          <a:p>
            <a:pPr algn="just"/>
            <a:r>
              <a:rPr lang="en-US" b="1" dirty="0" smtClean="0"/>
              <a:t>Scaling Questions:</a:t>
            </a:r>
            <a:r>
              <a:rPr lang="en-US" dirty="0" smtClean="0"/>
              <a:t> These questions are based on the principles of the four measurement scales – nominal, ordinal, interval, and ratio. A few of the question types that utilize these scales’ fundamental properties are rank order questions, </a:t>
            </a:r>
            <a:r>
              <a:rPr lang="en-US" dirty="0" err="1" smtClean="0"/>
              <a:t>Likert</a:t>
            </a:r>
            <a:r>
              <a:rPr lang="en-US" dirty="0" smtClean="0"/>
              <a:t> scale questions, semantic differential scale questions, and </a:t>
            </a:r>
            <a:r>
              <a:rPr lang="en-US" dirty="0" err="1" smtClean="0"/>
              <a:t>Stapel</a:t>
            </a:r>
            <a:r>
              <a:rPr lang="en-US" dirty="0" smtClean="0"/>
              <a:t> scale questions</a:t>
            </a:r>
            <a:r>
              <a:rPr lang="en-US" dirty="0"/>
              <a:t>.</a:t>
            </a:r>
            <a:endParaRPr lang="en-US" b="1" dirty="0" smtClean="0"/>
          </a:p>
          <a:p>
            <a:pPr algn="just"/>
            <a:r>
              <a:rPr lang="en-US" b="1" dirty="0" smtClean="0"/>
              <a:t>Pictorial </a:t>
            </a:r>
            <a:r>
              <a:rPr lang="en-US" b="1" dirty="0"/>
              <a:t>Questions: </a:t>
            </a:r>
            <a:r>
              <a:rPr lang="en-US" dirty="0"/>
              <a:t>This question type is easy to use and encourages respondents to answer. It works similarly to a multiple-choice question. Respondents are asked a question, and the answer choices are images. This helps respondents choose an answer quickly without over-thinking their answers, giving you more accurate data.</a:t>
            </a:r>
          </a:p>
          <a:p>
            <a:pPr algn="just">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pPr algn="just">
              <a:buNone/>
            </a:pPr>
            <a:r>
              <a:rPr lang="en-US" dirty="0"/>
              <a:t>A questionnaire is a research instrument that consists of a set of questions or other types of prompts that aims to collect information from a respondent. A research questionnaire is typically a mix of close-ended questions and open-ended questions.</a:t>
            </a:r>
          </a:p>
          <a:p>
            <a:pPr algn="just">
              <a:buNone/>
            </a:pPr>
            <a:r>
              <a:rPr lang="en-US" dirty="0"/>
              <a:t>Open-ended, long-form questions offer the respondent the ability to elaborate on their thoughts. Research questionnaires were developed in 1838 by the Statistical Society of London</a:t>
            </a:r>
            <a:r>
              <a:rPr lang="en-US" dirty="0" smtClean="0"/>
              <a:t>.</a:t>
            </a:r>
          </a:p>
          <a:p>
            <a:pPr algn="just">
              <a:buNone/>
            </a:pPr>
            <a:r>
              <a:rPr lang="en-US" dirty="0"/>
              <a:t>The data collected from a data collection questionnaire can be both qualitative as well as quantitative in nature. A questionnaire may or may not be delivered in the form of a survey, but a survey always consists of a questionnaire.</a:t>
            </a:r>
          </a:p>
          <a:p>
            <a:pPr algn="just">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Advantages of a good questionnaire </a:t>
            </a:r>
            <a:r>
              <a:rPr lang="en-US" b="1" dirty="0" smtClean="0"/>
              <a:t>design</a:t>
            </a:r>
            <a:endParaRPr lang="en-US" dirty="0"/>
          </a:p>
        </p:txBody>
      </p:sp>
      <p:sp>
        <p:nvSpPr>
          <p:cNvPr id="3" name="Content Placeholder 2"/>
          <p:cNvSpPr>
            <a:spLocks noGrp="1"/>
          </p:cNvSpPr>
          <p:nvPr>
            <p:ph sz="quarter" idx="1"/>
          </p:nvPr>
        </p:nvSpPr>
        <p:spPr/>
        <p:txBody>
          <a:bodyPr>
            <a:noAutofit/>
          </a:bodyPr>
          <a:lstStyle/>
          <a:p>
            <a:pPr algn="just"/>
            <a:r>
              <a:rPr lang="en-US" sz="1800" dirty="0"/>
              <a:t>With a survey questionnaire, you can gather a lot of data in less time.</a:t>
            </a:r>
          </a:p>
          <a:p>
            <a:pPr algn="just"/>
            <a:r>
              <a:rPr lang="en-US" sz="1800" dirty="0"/>
              <a:t>There is less chance of any bias(like selection bias) creeping if you have a standard set of questions to be used for your target audience. You can apply logic to questions based on the respondents’ answers, but the questionnaire will remain standard for a group of respondents that fall in the same segment.</a:t>
            </a:r>
          </a:p>
          <a:p>
            <a:pPr algn="just"/>
            <a:r>
              <a:rPr lang="en-US" sz="1800" dirty="0"/>
              <a:t>Surveying online survey software is quick and cost-effective. It offers you a rich set of features to design, distribute, and analyze the response data.</a:t>
            </a:r>
          </a:p>
          <a:p>
            <a:pPr algn="just"/>
            <a:r>
              <a:rPr lang="en-US" sz="1800" dirty="0"/>
              <a:t>It can be customized to reflect your brand voice. Thus, it can be used to reinforce your brand image.</a:t>
            </a:r>
          </a:p>
          <a:p>
            <a:pPr algn="just"/>
            <a:r>
              <a:rPr lang="en-US" sz="1800" dirty="0"/>
              <a:t>The responses can be compared with the historical data and understand the shift in respondents’ choices and experiences.</a:t>
            </a:r>
          </a:p>
          <a:p>
            <a:pPr algn="just"/>
            <a:r>
              <a:rPr lang="en-US" sz="1800" dirty="0"/>
              <a:t>Respondents can answer the questionnaire without revealing their identity. Also, many survey software complies with significant data security and privacy regulations</a:t>
            </a:r>
            <a:r>
              <a:rPr lang="en-US" sz="1800" dirty="0" smtClean="0"/>
              <a:t>.</a:t>
            </a:r>
            <a:br>
              <a:rPr lang="en-US" sz="1800" dirty="0" smtClean="0"/>
            </a:b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45-adventages-of-online-questionnarie.jpg"/>
          <p:cNvPicPr>
            <a:picLocks noGrp="1" noChangeAspect="1"/>
          </p:cNvPicPr>
          <p:nvPr>
            <p:ph sz="quarter" idx="1"/>
          </p:nvPr>
        </p:nvPicPr>
        <p:blipFill>
          <a:blip r:embed="rId2"/>
          <a:srcRect b="7453"/>
          <a:stretch>
            <a:fillRect/>
          </a:stretch>
        </p:blipFill>
        <p:spPr>
          <a:xfrm>
            <a:off x="908489" y="609600"/>
            <a:ext cx="7397311" cy="51054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 of a good questionnaire</a:t>
            </a:r>
            <a:endParaRPr lang="en-US" dirty="0"/>
          </a:p>
        </p:txBody>
      </p:sp>
      <p:sp>
        <p:nvSpPr>
          <p:cNvPr id="3" name="Content Placeholder 2"/>
          <p:cNvSpPr>
            <a:spLocks noGrp="1"/>
          </p:cNvSpPr>
          <p:nvPr>
            <p:ph sz="quarter" idx="1"/>
          </p:nvPr>
        </p:nvSpPr>
        <p:spPr/>
        <p:txBody>
          <a:bodyPr>
            <a:normAutofit/>
          </a:bodyPr>
          <a:lstStyle/>
          <a:p>
            <a:pPr algn="just">
              <a:buNone/>
            </a:pPr>
            <a:r>
              <a:rPr lang="en-US" sz="2800" dirty="0" smtClean="0"/>
              <a:t>Your</a:t>
            </a:r>
            <a:r>
              <a:rPr lang="en-US" sz="2800" dirty="0"/>
              <a:t> survey design depends on the type of information you need to collect from respondents. Qualitative questionnaires are used when there is a need to collect exploratory information to help prove or disprove a hypothesis. Quantitative questionnaires are used to validate or test a previously generated hypothesis. However, most questionnaires follow some essential characteristics:</a:t>
            </a:r>
          </a:p>
          <a:p>
            <a:pPr algn="just">
              <a:buNone/>
            </a:pP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algn="just"/>
            <a:r>
              <a:rPr lang="en-US" b="1" dirty="0" smtClean="0"/>
              <a:t>Uniformity:</a:t>
            </a:r>
            <a:r>
              <a:rPr lang="en-US" dirty="0" smtClean="0"/>
              <a:t> Questionnaires are very useful to collect demographic information, personal opinions, facts, or attitudes from respondents. One of the most significant attributes of a research form is uniform design and standardization. Every respondent sees the same questions. This helps in data collection and statistical analysis of this data. For example, the retail store evaluation questionnaire template contains questions for evaluating retail store experiences. Questions relate to purchase value, range of options for product selections, and quality of merchandise. These questions are uniform for all customers.</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a:r>
              <a:rPr lang="en-US" b="1" dirty="0"/>
              <a:t>Exploratory: </a:t>
            </a:r>
            <a:r>
              <a:rPr lang="en-US" dirty="0"/>
              <a:t>It should be exploratory to collect qualitative data. There is no restriction on questions that can be in your questionnaire. For example, you use a data collection questionnaire and send it to the female of the household to understand her spending and saving habits relative to the household income. Open-ended questions give you more insight and allow the respondents to explain their practices. A very structured question list could limit the data collection.</a:t>
            </a:r>
          </a:p>
          <a:p>
            <a:pPr algn="just">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a:r>
              <a:rPr lang="en-US" b="1" dirty="0"/>
              <a:t>Question Sequence:</a:t>
            </a:r>
            <a:r>
              <a:rPr lang="en-US" dirty="0"/>
              <a:t> It typically follows a structured flow of questions to increase the number of responses. This sequence of questions is screening questions, warm-up questions, transition questions, skip questions, challenging questions, and classification questions. For example, our motivation and buying experience questionnaire template covers initial demographic questions and then asks for time spent in sections of the store and the rationale behind purchases.</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Types &amp; </a:t>
            </a:r>
            <a:r>
              <a:rPr lang="en-US" b="1" dirty="0" smtClean="0"/>
              <a:t>Definitions</a:t>
            </a:r>
            <a:endParaRPr lang="en-US" dirty="0"/>
          </a:p>
        </p:txBody>
      </p:sp>
      <p:sp>
        <p:nvSpPr>
          <p:cNvPr id="3" name="Content Placeholder 2"/>
          <p:cNvSpPr>
            <a:spLocks noGrp="1"/>
          </p:cNvSpPr>
          <p:nvPr>
            <p:ph sz="quarter" idx="1"/>
          </p:nvPr>
        </p:nvSpPr>
        <p:spPr/>
        <p:txBody>
          <a:bodyPr>
            <a:normAutofit fontScale="85000" lnSpcReduction="20000"/>
          </a:bodyPr>
          <a:lstStyle/>
          <a:p>
            <a:pPr algn="just">
              <a:buNone/>
            </a:pPr>
            <a:r>
              <a:rPr lang="en-US" dirty="0"/>
              <a:t>As we explored before, questionnaires can be either structured or free-flowing. Let’s take a closer look at what that entails for your surveys.</a:t>
            </a:r>
          </a:p>
          <a:p>
            <a:pPr algn="just"/>
            <a:r>
              <a:rPr lang="en-US" b="1" dirty="0"/>
              <a:t>Structured Questionnaires: </a:t>
            </a:r>
            <a:r>
              <a:rPr lang="en-US" dirty="0"/>
              <a:t>Structured questionnaires collect quantitative data. The questionnaire is planned and designed to gather precise information. It also initiates a formal inquiry, supplements data, checks previously accumulated data, and helps validate any prior hypothesis.</a:t>
            </a:r>
          </a:p>
          <a:p>
            <a:pPr algn="just"/>
            <a:r>
              <a:rPr lang="en-US" b="1" dirty="0"/>
              <a:t>Unstructured Questionnaires: </a:t>
            </a:r>
            <a:r>
              <a:rPr lang="en-US" dirty="0"/>
              <a:t>Unstructured questionnaires collect qualitative data. They use a basic structure and some branching questions but nothing that limits the responses of a respondent. The questions are more open-ended to collect specific data from participants.</a:t>
            </a:r>
          </a:p>
          <a:p>
            <a:pPr algn="just">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17</TotalTime>
  <Words>155</Words>
  <Application>Microsoft Office PowerPoint</Application>
  <PresentationFormat>On-screen Show (4:3)</PresentationFormat>
  <Paragraphs>28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Median</vt:lpstr>
      <vt:lpstr>What is a Questionnaire?</vt:lpstr>
      <vt:lpstr>Slide 2</vt:lpstr>
      <vt:lpstr>Advantages of a good questionnaire design</vt:lpstr>
      <vt:lpstr>Slide 4</vt:lpstr>
      <vt:lpstr>Characteristics of a good questionnaire</vt:lpstr>
      <vt:lpstr>Slide 6</vt:lpstr>
      <vt:lpstr>Slide 7</vt:lpstr>
      <vt:lpstr>Slide 8</vt:lpstr>
      <vt:lpstr>Types &amp; Definitions</vt:lpstr>
      <vt:lpstr>Types of questions in a questionnaire</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 Questionnaire?</dc:title>
  <dc:creator>Hp</dc:creator>
  <cp:lastModifiedBy>Hp</cp:lastModifiedBy>
  <cp:revision>2</cp:revision>
  <dcterms:created xsi:type="dcterms:W3CDTF">2024-12-18T04:56:09Z</dcterms:created>
  <dcterms:modified xsi:type="dcterms:W3CDTF">2024-12-18T05:14:01Z</dcterms:modified>
</cp:coreProperties>
</file>